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2" r:id="rId8"/>
    <p:sldId id="265" r:id="rId9"/>
    <p:sldId id="261" r:id="rId10"/>
    <p:sldId id="263" r:id="rId11"/>
    <p:sldId id="264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90" y="-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8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934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572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962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0043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197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80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877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869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0579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36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3BF8C-3C76-46D6-A3EE-085A5DF3CF40}" type="datetimeFigureOut">
              <a:rPr lang="ru-RU" smtClean="0"/>
              <a:t>01.06.2019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542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67356" y="2629912"/>
            <a:ext cx="9144000" cy="1545579"/>
          </a:xfrm>
        </p:spPr>
        <p:txBody>
          <a:bodyPr>
            <a:no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на тему:</a:t>
            </a:r>
            <a:b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«Разработка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базе алгоритма машинного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зрения»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577556" y="5267915"/>
            <a:ext cx="3252999" cy="1246174"/>
          </a:xfrm>
        </p:spPr>
        <p:txBody>
          <a:bodyPr>
            <a:normAutofit/>
          </a:bodyPr>
          <a:lstStyle/>
          <a:p>
            <a:pPr algn="l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Составитель: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Дырдин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А.И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7497" y="291313"/>
            <a:ext cx="11765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«РОССИЙСКИЙ УНИВЕРСИТЕТ ТРАНСПОРТА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)»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РУТ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461246" y="1368531"/>
            <a:ext cx="1143404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27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19637" y="98088"/>
            <a:ext cx="10515600" cy="1325563"/>
          </a:xfrm>
        </p:spPr>
        <p:txBody>
          <a:bodyPr/>
          <a:lstStyle/>
          <a:p>
            <a:r>
              <a:rPr lang="ru-RU" dirty="0" smtClean="0"/>
              <a:t>Симуляция перемещения объекта</a:t>
            </a:r>
            <a:endParaRPr lang="ru-RU" dirty="0"/>
          </a:p>
        </p:txBody>
      </p:sp>
      <p:pic>
        <p:nvPicPr>
          <p:cNvPr id="6" name="Запись_2019_04_17_00_50_47_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9637" y="1046317"/>
            <a:ext cx="8474750" cy="5811683"/>
          </a:xfrm>
        </p:spPr>
      </p:pic>
    </p:spTree>
    <p:extLst>
      <p:ext uri="{BB962C8B-B14F-4D97-AF65-F5344CB8AC3E}">
        <p14:creationId xmlns:p14="http://schemas.microsoft.com/office/powerpoint/2010/main" val="293330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8294" y="28655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Спасибо </a:t>
            </a:r>
            <a:r>
              <a:rPr lang="ru-RU" smtClean="0"/>
              <a:t>за внимание.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284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</a:p>
          <a:p>
            <a:pPr marL="0" indent="0">
              <a:buNone/>
            </a:pP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7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Технологическая операция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перемещения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является неотъемлемой частью каждого технологического процесса. Данная работа посвящена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данной операции. </a:t>
            </a:r>
          </a:p>
        </p:txBody>
      </p:sp>
    </p:spTree>
    <p:extLst>
      <p:ext uri="{BB962C8B-B14F-4D97-AF65-F5344CB8AC3E}">
        <p14:creationId xmlns:p14="http://schemas.microsoft.com/office/powerpoint/2010/main" val="377756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Наиболее универсальный путь автоматизация операции перемещения – использование промышленного робота, оснащённого системой машинного зрения.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 данных технологий на производстве невозможно без разработки соответствующей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системы управления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Таким образом, </a:t>
            </a:r>
            <a:r>
              <a:rPr lang="ru-RU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разработка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</a:t>
            </a:r>
            <a:r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базе </a:t>
            </a:r>
            <a:r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машинного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66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структурной схемы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алгоритма машинного зрения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и отладка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4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 модификации</a:t>
            </a:r>
            <a:endParaRPr lang="ru-RU" dirty="0"/>
          </a:p>
        </p:txBody>
      </p:sp>
      <p:sp>
        <p:nvSpPr>
          <p:cNvPr id="10" name="Блок-схема: альтернативный процесс 9"/>
          <p:cNvSpPr/>
          <p:nvPr/>
        </p:nvSpPr>
        <p:spPr>
          <a:xfrm>
            <a:off x="303520" y="2794305"/>
            <a:ext cx="1760220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Оператор</a:t>
            </a:r>
            <a:endParaRPr lang="ru-RU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374396" y="2112482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/>
              <a:t>Контроллер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(KRC 4)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18" name="Блок-схема: альтернативный процесс 17"/>
          <p:cNvSpPr/>
          <p:nvPr/>
        </p:nvSpPr>
        <p:spPr>
          <a:xfrm>
            <a:off x="4608450" y="2816028"/>
            <a:ext cx="2197282" cy="91542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Человеко-машинный </a:t>
            </a:r>
          </a:p>
          <a:p>
            <a:pPr algn="ctr"/>
            <a:r>
              <a:rPr lang="ru-RU" sz="1200" dirty="0" smtClean="0"/>
              <a:t>интерфейс</a:t>
            </a:r>
            <a:endParaRPr lang="ru-RU" sz="1200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4628746" y="4155518"/>
            <a:ext cx="2197282" cy="53008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Ядро (</a:t>
            </a:r>
            <a:r>
              <a:rPr lang="en-US" sz="1200" dirty="0" err="1" smtClean="0"/>
              <a:t>KUKA.Kernel</a:t>
            </a:r>
            <a:r>
              <a:rPr lang="en-US" sz="1200" dirty="0" smtClean="0"/>
              <a:t>)</a:t>
            </a:r>
            <a:endParaRPr lang="ru-RU" sz="1200" dirty="0"/>
          </a:p>
        </p:txBody>
      </p:sp>
      <p:cxnSp>
        <p:nvCxnSpPr>
          <p:cNvPr id="21" name="Прямая со стрелкой 20"/>
          <p:cNvCxnSpPr/>
          <p:nvPr/>
        </p:nvCxnSpPr>
        <p:spPr>
          <a:xfrm flipH="1" flipV="1">
            <a:off x="5707091" y="3731451"/>
            <a:ext cx="8698" cy="4240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Блок-схема: альтернативный процесс 21"/>
          <p:cNvSpPr/>
          <p:nvPr/>
        </p:nvSpPr>
        <p:spPr>
          <a:xfrm>
            <a:off x="8586243" y="2217579"/>
            <a:ext cx="2496722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Робот (</a:t>
            </a:r>
            <a:r>
              <a:rPr lang="en-US" dirty="0" err="1" smtClean="0"/>
              <a:t>KUKA</a:t>
            </a:r>
            <a:r>
              <a:rPr lang="en-US" dirty="0" smtClean="0"/>
              <a:t> </a:t>
            </a:r>
            <a:r>
              <a:rPr lang="en-US" dirty="0" err="1" smtClean="0"/>
              <a:t>KR6</a:t>
            </a:r>
            <a:r>
              <a:rPr lang="en-US" dirty="0" smtClean="0"/>
              <a:t> </a:t>
            </a:r>
            <a:r>
              <a:rPr lang="en-US" dirty="0" err="1" smtClean="0"/>
              <a:t>R700</a:t>
            </a:r>
            <a:r>
              <a:rPr lang="en-US" dirty="0" smtClean="0"/>
              <a:t>)</a:t>
            </a:r>
            <a:endParaRPr lang="ru-RU" dirty="0"/>
          </a:p>
        </p:txBody>
      </p:sp>
      <p:cxnSp>
        <p:nvCxnSpPr>
          <p:cNvPr id="24" name="Соединительная линия уступом 23"/>
          <p:cNvCxnSpPr>
            <a:stCxn id="20" idx="3"/>
            <a:endCxn id="22" idx="1"/>
          </p:cNvCxnSpPr>
          <p:nvPr/>
        </p:nvCxnSpPr>
        <p:spPr>
          <a:xfrm flipV="1">
            <a:off x="6826028" y="2644523"/>
            <a:ext cx="1760215" cy="1776038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8751254" y="3444030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26" name="Стрелка вниз 25"/>
          <p:cNvSpPr/>
          <p:nvPr/>
        </p:nvSpPr>
        <p:spPr>
          <a:xfrm>
            <a:off x="9520241" y="3079335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 стрелкой 10"/>
          <p:cNvCxnSpPr>
            <a:stCxn id="10" idx="3"/>
            <a:endCxn id="23" idx="1"/>
          </p:cNvCxnSpPr>
          <p:nvPr/>
        </p:nvCxnSpPr>
        <p:spPr>
          <a:xfrm>
            <a:off x="2063740" y="3469635"/>
            <a:ext cx="70203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Блок-схема: узел 12"/>
          <p:cNvSpPr/>
          <p:nvPr/>
        </p:nvSpPr>
        <p:spPr>
          <a:xfrm>
            <a:off x="9224921" y="5058167"/>
            <a:ext cx="1202242" cy="1161814"/>
          </a:xfrm>
          <a:prstGeom prst="flowChartConnecto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Камера</a:t>
            </a:r>
          </a:p>
          <a:p>
            <a:pPr algn="ctr"/>
            <a:r>
              <a:rPr lang="en-US" sz="1600" dirty="0"/>
              <a:t>KUKA MXG20</a:t>
            </a:r>
            <a:endParaRPr lang="ru-RU" sz="1600" dirty="0"/>
          </a:p>
        </p:txBody>
      </p:sp>
      <p:sp>
        <p:nvSpPr>
          <p:cNvPr id="14" name="Стрелка вниз 13"/>
          <p:cNvSpPr/>
          <p:nvPr/>
        </p:nvSpPr>
        <p:spPr>
          <a:xfrm>
            <a:off x="9514768" y="4685603"/>
            <a:ext cx="628725" cy="3725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Соединительная линия уступом 3"/>
          <p:cNvCxnSpPr>
            <a:stCxn id="13" idx="2"/>
            <a:endCxn id="12" idx="2"/>
          </p:cNvCxnSpPr>
          <p:nvPr/>
        </p:nvCxnSpPr>
        <p:spPr>
          <a:xfrm rot="10800000">
            <a:off x="5707091" y="4826792"/>
            <a:ext cx="3517830" cy="8122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Блок-схема: альтернативный процесс 22"/>
          <p:cNvSpPr/>
          <p:nvPr/>
        </p:nvSpPr>
        <p:spPr>
          <a:xfrm>
            <a:off x="2765771" y="2983734"/>
            <a:ext cx="1349254" cy="971803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SmartPad</a:t>
            </a:r>
            <a:endParaRPr lang="ru-RU" dirty="0"/>
          </a:p>
        </p:txBody>
      </p:sp>
      <p:cxnSp>
        <p:nvCxnSpPr>
          <p:cNvPr id="27" name="Прямая со стрелкой 26"/>
          <p:cNvCxnSpPr>
            <a:stCxn id="23" idx="3"/>
            <a:endCxn id="12" idx="1"/>
          </p:cNvCxnSpPr>
          <p:nvPr/>
        </p:nvCxnSpPr>
        <p:spPr>
          <a:xfrm>
            <a:off x="4115025" y="3469636"/>
            <a:ext cx="25937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92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84087" y="-52931"/>
            <a:ext cx="10515600" cy="1325563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776417" y="1853537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/>
              <a:t>Промышленный </a:t>
            </a:r>
            <a:r>
              <a:rPr lang="ru-RU" sz="2000" b="1" dirty="0" smtClean="0"/>
              <a:t>компьютер</a:t>
            </a:r>
            <a:endParaRPr lang="en-US" sz="2000" b="1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3170667" y="4147725"/>
            <a:ext cx="1860316" cy="3687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Lotus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488432" y="3006277"/>
            <a:ext cx="1181010" cy="3407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endParaRPr lang="ru-RU" dirty="0"/>
          </a:p>
        </p:txBody>
      </p:sp>
      <p:sp>
        <p:nvSpPr>
          <p:cNvPr id="8" name="Блок-схема: альтернативный процесс 7"/>
          <p:cNvSpPr/>
          <p:nvPr/>
        </p:nvSpPr>
        <p:spPr>
          <a:xfrm>
            <a:off x="3198807" y="3586730"/>
            <a:ext cx="1772156" cy="31311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r>
              <a:rPr lang="en-US" dirty="0" smtClean="0"/>
              <a:t> C# API</a:t>
            </a:r>
            <a:endParaRPr lang="ru-RU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 flipV="1">
            <a:off x="4079725" y="3347661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V="1">
            <a:off x="4086755" y="3908656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Блок-схема: альтернативный процесс 14"/>
          <p:cNvSpPr/>
          <p:nvPr/>
        </p:nvSpPr>
        <p:spPr>
          <a:xfrm>
            <a:off x="300209" y="3172221"/>
            <a:ext cx="1760220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Оператор</a:t>
            </a:r>
            <a:endParaRPr lang="ru-RU" dirty="0"/>
          </a:p>
        </p:txBody>
      </p:sp>
      <p:cxnSp>
        <p:nvCxnSpPr>
          <p:cNvPr id="16" name="Прямая со стрелкой 15"/>
          <p:cNvCxnSpPr>
            <a:endCxn id="6" idx="1"/>
          </p:cNvCxnSpPr>
          <p:nvPr/>
        </p:nvCxnSpPr>
        <p:spPr>
          <a:xfrm>
            <a:off x="2060429" y="4329113"/>
            <a:ext cx="1110238" cy="29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Скругленный прямоугольник 18"/>
          <p:cNvSpPr/>
          <p:nvPr/>
        </p:nvSpPr>
        <p:spPr>
          <a:xfrm>
            <a:off x="6413588" y="1853537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/>
              <a:t>Контроллер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(KRC 4)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6661792" y="3025458"/>
            <a:ext cx="2197282" cy="251917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Системные переменные</a:t>
            </a:r>
            <a:endParaRPr lang="ru-RU" sz="1400" dirty="0"/>
          </a:p>
        </p:txBody>
      </p:sp>
      <p:sp>
        <p:nvSpPr>
          <p:cNvPr id="21" name="Блок-схема: альтернативный процесс 20"/>
          <p:cNvSpPr/>
          <p:nvPr/>
        </p:nvSpPr>
        <p:spPr>
          <a:xfrm>
            <a:off x="6654913" y="2466525"/>
            <a:ext cx="2197282" cy="318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Driver (</a:t>
            </a:r>
            <a:r>
              <a:rPr lang="en-US" sz="1400" dirty="0" err="1" smtClean="0"/>
              <a:t>KUKAVARPROXY</a:t>
            </a:r>
            <a:r>
              <a:rPr lang="en-US" sz="1400" dirty="0" smtClean="0"/>
              <a:t>)</a:t>
            </a:r>
            <a:endParaRPr lang="ru-RU" sz="1400" dirty="0"/>
          </a:p>
        </p:txBody>
      </p:sp>
      <p:cxnSp>
        <p:nvCxnSpPr>
          <p:cNvPr id="22" name="Прямая со стрелкой 21"/>
          <p:cNvCxnSpPr>
            <a:stCxn id="35" idx="3"/>
            <a:endCxn id="21" idx="1"/>
          </p:cNvCxnSpPr>
          <p:nvPr/>
        </p:nvCxnSpPr>
        <p:spPr>
          <a:xfrm flipV="1">
            <a:off x="4745178" y="2625582"/>
            <a:ext cx="1909735" cy="114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543092" y="2248548"/>
            <a:ext cx="9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TCP/IP</a:t>
            </a:r>
            <a:endParaRPr lang="ru-RU" dirty="0"/>
          </a:p>
        </p:txBody>
      </p:sp>
      <p:cxnSp>
        <p:nvCxnSpPr>
          <p:cNvPr id="29" name="Прямая со стрелкой 28"/>
          <p:cNvCxnSpPr/>
          <p:nvPr/>
        </p:nvCxnSpPr>
        <p:spPr>
          <a:xfrm flipH="1" flipV="1">
            <a:off x="7737231" y="3277375"/>
            <a:ext cx="3297" cy="3187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Блок-схема: альтернативный процесс 29"/>
          <p:cNvSpPr/>
          <p:nvPr/>
        </p:nvSpPr>
        <p:spPr>
          <a:xfrm>
            <a:off x="6641887" y="3606231"/>
            <a:ext cx="2197282" cy="26064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Программа синхронизации</a:t>
            </a:r>
            <a:endParaRPr lang="ru-RU" sz="1200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 flipV="1">
            <a:off x="7737231" y="2782644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Блок-схема: альтернативный процесс 31"/>
          <p:cNvSpPr/>
          <p:nvPr/>
        </p:nvSpPr>
        <p:spPr>
          <a:xfrm>
            <a:off x="6667938" y="4107307"/>
            <a:ext cx="2197282" cy="31935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Ядро (</a:t>
            </a:r>
            <a:r>
              <a:rPr lang="en-US" sz="1200" dirty="0" err="1" smtClean="0"/>
              <a:t>KUKA.Kernel</a:t>
            </a:r>
            <a:r>
              <a:rPr lang="en-US" sz="1200" dirty="0" smtClean="0"/>
              <a:t>)</a:t>
            </a:r>
            <a:endParaRPr lang="ru-RU" sz="1200" dirty="0"/>
          </a:p>
        </p:txBody>
      </p:sp>
      <p:cxnSp>
        <p:nvCxnSpPr>
          <p:cNvPr id="33" name="Прямая со стрелкой 32"/>
          <p:cNvCxnSpPr/>
          <p:nvPr/>
        </p:nvCxnSpPr>
        <p:spPr>
          <a:xfrm flipV="1">
            <a:off x="7754981" y="3866873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Блок-схема: альтернативный процесс 33"/>
          <p:cNvSpPr/>
          <p:nvPr/>
        </p:nvSpPr>
        <p:spPr>
          <a:xfrm>
            <a:off x="9333329" y="1958635"/>
            <a:ext cx="2496722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Робот (</a:t>
            </a:r>
            <a:r>
              <a:rPr lang="en-US" dirty="0" err="1" smtClean="0"/>
              <a:t>KUKA</a:t>
            </a:r>
            <a:r>
              <a:rPr lang="en-US" dirty="0" smtClean="0"/>
              <a:t> </a:t>
            </a:r>
            <a:r>
              <a:rPr lang="en-US" dirty="0" err="1" smtClean="0"/>
              <a:t>KR6</a:t>
            </a:r>
            <a:r>
              <a:rPr lang="en-US" dirty="0" smtClean="0"/>
              <a:t> </a:t>
            </a:r>
            <a:r>
              <a:rPr lang="en-US" dirty="0" err="1" smtClean="0"/>
              <a:t>R700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42" name="Блок-схема: узел 41"/>
          <p:cNvSpPr/>
          <p:nvPr/>
        </p:nvSpPr>
        <p:spPr>
          <a:xfrm>
            <a:off x="9977480" y="4799223"/>
            <a:ext cx="1202242" cy="1161814"/>
          </a:xfrm>
          <a:prstGeom prst="flowChartConnecto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Камера</a:t>
            </a:r>
            <a:endParaRPr lang="ru-RU" sz="1600" dirty="0"/>
          </a:p>
        </p:txBody>
      </p:sp>
      <p:cxnSp>
        <p:nvCxnSpPr>
          <p:cNvPr id="44" name="Соединительная линия уступом 43"/>
          <p:cNvCxnSpPr>
            <a:stCxn id="32" idx="3"/>
            <a:endCxn id="34" idx="1"/>
          </p:cNvCxnSpPr>
          <p:nvPr/>
        </p:nvCxnSpPr>
        <p:spPr>
          <a:xfrm flipV="1">
            <a:off x="8865220" y="2385579"/>
            <a:ext cx="468109" cy="1881404"/>
          </a:xfrm>
          <a:prstGeom prst="bentConnector3">
            <a:avLst>
              <a:gd name="adj1" fmla="val 62101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Прямоугольник 46"/>
          <p:cNvSpPr/>
          <p:nvPr/>
        </p:nvSpPr>
        <p:spPr>
          <a:xfrm>
            <a:off x="9498340" y="3185086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48" name="Стрелка вниз 47"/>
          <p:cNvSpPr/>
          <p:nvPr/>
        </p:nvSpPr>
        <p:spPr>
          <a:xfrm>
            <a:off x="10267327" y="2820391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Стрелка вниз 49"/>
          <p:cNvSpPr/>
          <p:nvPr/>
        </p:nvSpPr>
        <p:spPr>
          <a:xfrm>
            <a:off x="10267327" y="4426659"/>
            <a:ext cx="628725" cy="3725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2" name="Соединительная линия уступом 51"/>
          <p:cNvCxnSpPr>
            <a:stCxn id="42" idx="2"/>
            <a:endCxn id="5" idx="2"/>
          </p:cNvCxnSpPr>
          <p:nvPr/>
        </p:nvCxnSpPr>
        <p:spPr>
          <a:xfrm rot="10800000">
            <a:off x="4109112" y="4567846"/>
            <a:ext cx="5868368" cy="8122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Скругленный прямоугольник 34"/>
          <p:cNvSpPr/>
          <p:nvPr/>
        </p:nvSpPr>
        <p:spPr>
          <a:xfrm>
            <a:off x="3416148" y="2491456"/>
            <a:ext cx="1329030" cy="291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pikuka.exe</a:t>
            </a:r>
            <a:endParaRPr lang="ru-RU" dirty="0"/>
          </a:p>
        </p:txBody>
      </p:sp>
      <p:cxnSp>
        <p:nvCxnSpPr>
          <p:cNvPr id="45" name="Прямая со стрелкой 44"/>
          <p:cNvCxnSpPr>
            <a:stCxn id="7" idx="0"/>
            <a:endCxn id="35" idx="2"/>
          </p:cNvCxnSpPr>
          <p:nvPr/>
        </p:nvCxnSpPr>
        <p:spPr>
          <a:xfrm flipV="1">
            <a:off x="4078937" y="2782644"/>
            <a:ext cx="1726" cy="2236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86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99800" cy="1325563"/>
          </a:xfrm>
        </p:spPr>
        <p:txBody>
          <a:bodyPr/>
          <a:lstStyle/>
          <a:p>
            <a:r>
              <a:rPr lang="ru-RU" dirty="0" smtClean="0"/>
              <a:t>Алгоритм распознавания положения объекта.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638300" y="1690688"/>
            <a:ext cx="28702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Получение изображения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625475" y="2262188"/>
            <a:ext cx="4972050" cy="355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Поиск среднего цвета фона изображения</a:t>
            </a:r>
            <a:endParaRPr lang="ru-RU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2108200" y="4283080"/>
            <a:ext cx="55118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Добавление пикселя с координатами </a:t>
            </a:r>
            <a:r>
              <a:rPr lang="en-US" i="1" dirty="0" err="1" smtClean="0"/>
              <a:t>i</a:t>
            </a:r>
            <a:r>
              <a:rPr lang="en-US" i="1" dirty="0" smtClean="0"/>
              <a:t>,</a:t>
            </a:r>
            <a:r>
              <a:rPr lang="ru-RU" i="1" dirty="0" smtClean="0"/>
              <a:t> </a:t>
            </a:r>
            <a:r>
              <a:rPr lang="en-US" i="1" dirty="0" smtClean="0"/>
              <a:t>j</a:t>
            </a:r>
            <a:r>
              <a:rPr lang="ru-RU" dirty="0" smtClean="0"/>
              <a:t> в список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16" name="Блок-схема: решение 15"/>
          <p:cNvSpPr/>
          <p:nvPr/>
        </p:nvSpPr>
        <p:spPr>
          <a:xfrm>
            <a:off x="1835150" y="3497266"/>
            <a:ext cx="2476500" cy="533400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r[</a:t>
            </a:r>
            <a:r>
              <a:rPr lang="en-US" i="1" dirty="0" err="1" smtClean="0"/>
              <a:t>i,j</a:t>
            </a:r>
            <a:r>
              <a:rPr lang="en-US" i="1" dirty="0"/>
              <a:t>]</a:t>
            </a:r>
            <a:r>
              <a:rPr lang="en-US" i="1" dirty="0" smtClean="0"/>
              <a:t> &gt; </a:t>
            </a:r>
            <a:r>
              <a:rPr lang="en-US" i="1" dirty="0"/>
              <a:t>d</a:t>
            </a:r>
            <a:endParaRPr lang="ru-RU" i="1" dirty="0"/>
          </a:p>
        </p:txBody>
      </p:sp>
      <p:sp>
        <p:nvSpPr>
          <p:cNvPr id="17" name="Шестиугольник 16"/>
          <p:cNvSpPr/>
          <p:nvPr/>
        </p:nvSpPr>
        <p:spPr>
          <a:xfrm>
            <a:off x="800100" y="2873377"/>
            <a:ext cx="4546600" cy="371475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Цикл по пикселям изображения</a:t>
            </a:r>
            <a:endParaRPr lang="ru-RU" dirty="0"/>
          </a:p>
        </p:txBody>
      </p:sp>
      <p:cxnSp>
        <p:nvCxnSpPr>
          <p:cNvPr id="19" name="Прямая со стрелкой 18"/>
          <p:cNvCxnSpPr>
            <a:stCxn id="13" idx="2"/>
          </p:cNvCxnSpPr>
          <p:nvPr/>
        </p:nvCxnSpPr>
        <p:spPr>
          <a:xfrm>
            <a:off x="3073400" y="20335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>
            <a:off x="3073400" y="26177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>
            <a:off x="3073400" y="3244852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Соединительная линия уступом 22"/>
          <p:cNvCxnSpPr>
            <a:stCxn id="16" idx="3"/>
            <a:endCxn id="15" idx="0"/>
          </p:cNvCxnSpPr>
          <p:nvPr/>
        </p:nvCxnSpPr>
        <p:spPr>
          <a:xfrm>
            <a:off x="4311650" y="3763966"/>
            <a:ext cx="552450" cy="5191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Соединительная линия уступом 23"/>
          <p:cNvCxnSpPr>
            <a:endCxn id="17" idx="3"/>
          </p:cNvCxnSpPr>
          <p:nvPr/>
        </p:nvCxnSpPr>
        <p:spPr>
          <a:xfrm rot="10800000">
            <a:off x="800100" y="3059116"/>
            <a:ext cx="1035050" cy="704851"/>
          </a:xfrm>
          <a:prstGeom prst="bentConnector3">
            <a:avLst>
              <a:gd name="adj1" fmla="val 12208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Соединительная линия уступом 25"/>
          <p:cNvCxnSpPr>
            <a:endCxn id="17" idx="3"/>
          </p:cNvCxnSpPr>
          <p:nvPr/>
        </p:nvCxnSpPr>
        <p:spPr>
          <a:xfrm rot="10800000">
            <a:off x="800100" y="3059116"/>
            <a:ext cx="4064000" cy="1793873"/>
          </a:xfrm>
          <a:prstGeom prst="bentConnector3">
            <a:avLst>
              <a:gd name="adj1" fmla="val 10562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15" idx="2"/>
          </p:cNvCxnSpPr>
          <p:nvPr/>
        </p:nvCxnSpPr>
        <p:spPr>
          <a:xfrm>
            <a:off x="4864100" y="4625980"/>
            <a:ext cx="0" cy="227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Соединительная линия уступом 32"/>
          <p:cNvCxnSpPr>
            <a:stCxn id="17" idx="0"/>
          </p:cNvCxnSpPr>
          <p:nvPr/>
        </p:nvCxnSpPr>
        <p:spPr>
          <a:xfrm flipH="1">
            <a:off x="2959100" y="3059115"/>
            <a:ext cx="2387600" cy="2505073"/>
          </a:xfrm>
          <a:prstGeom prst="bentConnector4">
            <a:avLst>
              <a:gd name="adj1" fmla="val -100532"/>
              <a:gd name="adj2" fmla="val 7550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Прямоугольник 50"/>
          <p:cNvSpPr/>
          <p:nvPr/>
        </p:nvSpPr>
        <p:spPr>
          <a:xfrm>
            <a:off x="625475" y="5564188"/>
            <a:ext cx="497205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Нахождение координат центра объекта, вычислением среднего значения объектов списка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59" name="TextBox 58"/>
          <p:cNvSpPr txBox="1"/>
          <p:nvPr/>
        </p:nvSpPr>
        <p:spPr>
          <a:xfrm>
            <a:off x="8089900" y="1690688"/>
            <a:ext cx="3695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r</a:t>
            </a:r>
            <a:r>
              <a:rPr lang="en-US" dirty="0" smtClean="0"/>
              <a:t> – </a:t>
            </a:r>
            <a:r>
              <a:rPr lang="ru-RU" dirty="0" smtClean="0"/>
              <a:t>расстояние пикселя с </a:t>
            </a:r>
            <a:r>
              <a:rPr lang="ru-RU" dirty="0" err="1" smtClean="0"/>
              <a:t>координатоми</a:t>
            </a:r>
            <a:r>
              <a:rPr lang="ru-RU" dirty="0" smtClean="0"/>
              <a:t> </a:t>
            </a:r>
            <a:r>
              <a:rPr lang="en-US" dirty="0" smtClean="0"/>
              <a:t>[</a:t>
            </a:r>
            <a:r>
              <a:rPr lang="en-US" dirty="0" err="1" smtClean="0"/>
              <a:t>i,j</a:t>
            </a:r>
            <a:r>
              <a:rPr lang="en-US" dirty="0" smtClean="0"/>
              <a:t>]</a:t>
            </a:r>
            <a:r>
              <a:rPr lang="ru-RU" dirty="0" smtClean="0"/>
              <a:t> в пространстве признаков </a:t>
            </a:r>
            <a:r>
              <a:rPr lang="en-US" dirty="0" err="1" smtClean="0"/>
              <a:t>RGB</a:t>
            </a:r>
            <a:r>
              <a:rPr lang="en-US" dirty="0" smtClean="0"/>
              <a:t> </a:t>
            </a:r>
            <a:r>
              <a:rPr lang="ru-RU" dirty="0" smtClean="0"/>
              <a:t>от  центра кластера фона изображения (среднего цвета).</a:t>
            </a:r>
            <a:endParaRPr lang="ru-RU" dirty="0"/>
          </a:p>
        </p:txBody>
      </p:sp>
      <p:sp>
        <p:nvSpPr>
          <p:cNvPr id="60" name="TextBox 59"/>
          <p:cNvSpPr txBox="1"/>
          <p:nvPr/>
        </p:nvSpPr>
        <p:spPr>
          <a:xfrm>
            <a:off x="8089900" y="3148652"/>
            <a:ext cx="369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d</a:t>
            </a:r>
            <a:r>
              <a:rPr lang="en-US" dirty="0" smtClean="0"/>
              <a:t> – </a:t>
            </a:r>
            <a:r>
              <a:rPr lang="ru-RU" dirty="0" smtClean="0"/>
              <a:t>константа, определяемая в процессе отладки (калибровки).</a:t>
            </a:r>
            <a:endParaRPr lang="ru-RU" dirty="0"/>
          </a:p>
        </p:txBody>
      </p:sp>
      <p:sp>
        <p:nvSpPr>
          <p:cNvPr id="61" name="Блок-схема: магнитный диск 60"/>
          <p:cNvSpPr/>
          <p:nvPr/>
        </p:nvSpPr>
        <p:spPr>
          <a:xfrm>
            <a:off x="6051551" y="2062163"/>
            <a:ext cx="1206500" cy="755650"/>
          </a:xfrm>
          <a:prstGeom prst="flowChartMagneticDis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ПЗУ</a:t>
            </a:r>
            <a:endParaRPr lang="ru-RU" dirty="0"/>
          </a:p>
        </p:txBody>
      </p:sp>
      <p:cxnSp>
        <p:nvCxnSpPr>
          <p:cNvPr id="63" name="Прямая со стрелкой 62"/>
          <p:cNvCxnSpPr>
            <a:stCxn id="61" idx="2"/>
            <a:endCxn id="14" idx="3"/>
          </p:cNvCxnSpPr>
          <p:nvPr/>
        </p:nvCxnSpPr>
        <p:spPr>
          <a:xfrm flipH="1">
            <a:off x="5597525" y="2439988"/>
            <a:ext cx="454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Прямоугольник 66"/>
          <p:cNvSpPr/>
          <p:nvPr/>
        </p:nvSpPr>
        <p:spPr>
          <a:xfrm>
            <a:off x="6197600" y="5563462"/>
            <a:ext cx="264160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Перевод координат из пикселей в миллиметры</a:t>
            </a:r>
            <a:endParaRPr lang="ru-RU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9439276" y="5563462"/>
            <a:ext cx="2346324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Переход в систему координат робота</a:t>
            </a:r>
            <a:endParaRPr lang="ru-RU" dirty="0"/>
          </a:p>
        </p:txBody>
      </p:sp>
      <p:cxnSp>
        <p:nvCxnSpPr>
          <p:cNvPr id="70" name="Прямая со стрелкой 69"/>
          <p:cNvCxnSpPr>
            <a:stCxn id="51" idx="3"/>
            <a:endCxn id="67" idx="1"/>
          </p:cNvCxnSpPr>
          <p:nvPr/>
        </p:nvCxnSpPr>
        <p:spPr>
          <a:xfrm flipV="1">
            <a:off x="5597525" y="6022253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Прямая со стрелкой 70"/>
          <p:cNvCxnSpPr/>
          <p:nvPr/>
        </p:nvCxnSpPr>
        <p:spPr>
          <a:xfrm flipV="1">
            <a:off x="8839200" y="6021527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19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07002" y="232122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3584" t="14875" r="60630" b="58635"/>
          <a:stretch/>
        </p:blipFill>
        <p:spPr>
          <a:xfrm>
            <a:off x="2506509" y="4837603"/>
            <a:ext cx="2348564" cy="135716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15145" t="51951" r="56639" b="21153"/>
          <a:stretch/>
        </p:blipFill>
        <p:spPr>
          <a:xfrm>
            <a:off x="6299299" y="4837603"/>
            <a:ext cx="2531006" cy="135716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9205" t="13697" r="61545" b="56242"/>
          <a:stretch/>
        </p:blipFill>
        <p:spPr>
          <a:xfrm>
            <a:off x="2525567" y="2751513"/>
            <a:ext cx="2329506" cy="134666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9818" t="52485" r="56593" b="13214"/>
          <a:stretch/>
        </p:blipFill>
        <p:spPr>
          <a:xfrm>
            <a:off x="6299299" y="2751513"/>
            <a:ext cx="2431253" cy="13965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4378" y="2253766"/>
            <a:ext cx="4427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одного объекта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3492334" y="4468271"/>
            <a:ext cx="4953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нескольких объектов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247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316</Words>
  <Application>Microsoft Office PowerPoint</Application>
  <PresentationFormat>Широкоэкранный</PresentationFormat>
  <Paragraphs>87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Презентация на тему:  «Разработка системы управления промышленным роботом на базе алгоритма машинного зрения»</vt:lpstr>
      <vt:lpstr>Содержание</vt:lpstr>
      <vt:lpstr>Актуальность темы работы</vt:lpstr>
      <vt:lpstr>Постановка цели</vt:lpstr>
      <vt:lpstr>Разделение цели на задачи</vt:lpstr>
      <vt:lpstr>Структурная схема системы управления до модификации</vt:lpstr>
      <vt:lpstr>Структурная схема системы управления</vt:lpstr>
      <vt:lpstr>Алгоритм распознавания положения объекта.</vt:lpstr>
      <vt:lpstr>Демонстрация работы алгоритма распознавания образов</vt:lpstr>
      <vt:lpstr>Симуляция перемещения объекта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системы управления промышленным роботом на базе алгоритма машинного зрения.</dc:title>
  <dc:creator>Антон</dc:creator>
  <cp:lastModifiedBy>Дырдин Антон</cp:lastModifiedBy>
  <cp:revision>52</cp:revision>
  <dcterms:created xsi:type="dcterms:W3CDTF">2019-04-15T16:00:39Z</dcterms:created>
  <dcterms:modified xsi:type="dcterms:W3CDTF">2019-05-31T22:08:31Z</dcterms:modified>
</cp:coreProperties>
</file>

<file path=docProps/thumbnail.jpeg>
</file>